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22"/>
  </p:notesMasterIdLst>
  <p:sldIdLst>
    <p:sldId id="340" r:id="rId3"/>
    <p:sldId id="257" r:id="rId4"/>
    <p:sldId id="341" r:id="rId5"/>
    <p:sldId id="348" r:id="rId6"/>
    <p:sldId id="347" r:id="rId7"/>
    <p:sldId id="342" r:id="rId8"/>
    <p:sldId id="300" r:id="rId9"/>
    <p:sldId id="350" r:id="rId10"/>
    <p:sldId id="321" r:id="rId11"/>
    <p:sldId id="354" r:id="rId12"/>
    <p:sldId id="359" r:id="rId13"/>
    <p:sldId id="279" r:id="rId14"/>
    <p:sldId id="330" r:id="rId15"/>
    <p:sldId id="351" r:id="rId16"/>
    <p:sldId id="356" r:id="rId17"/>
    <p:sldId id="358" r:id="rId18"/>
    <p:sldId id="344" r:id="rId19"/>
    <p:sldId id="353" r:id="rId20"/>
    <p:sldId id="345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ima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FF00"/>
    <a:srgbClr val="F37F4B"/>
    <a:srgbClr val="0000CC"/>
    <a:srgbClr val="FF2C09"/>
    <a:srgbClr val="660066"/>
    <a:srgbClr val="DE2222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6987" autoAdjust="0"/>
    <p:restoredTop sz="94681" autoAdjust="0"/>
  </p:normalViewPr>
  <p:slideViewPr>
    <p:cSldViewPr>
      <p:cViewPr varScale="1">
        <p:scale>
          <a:sx n="70" d="100"/>
          <a:sy n="70" d="100"/>
        </p:scale>
        <p:origin x="-115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E71B150C-9ECC-4097-9C29-8125BCBDEEB7}" type="datetimeFigureOut">
              <a:rPr lang="ru-RU"/>
              <a:pPr>
                <a:defRPr/>
              </a:pPr>
              <a:t>18.02.2015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4F9CCB9A-7405-45AE-A169-F9FF4F06C4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027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9FFFE-4E37-4CCD-97F3-9446EF44F653}" type="datetimeFigureOut">
              <a:rPr lang="ru-RU"/>
              <a:pPr>
                <a:defRPr/>
              </a:pPr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BE7DB-F5B5-4C57-AF48-AA9C32302A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1D5EC-3374-44F9-B429-8696186DF488}" type="datetimeFigureOut">
              <a:rPr lang="ru-RU"/>
              <a:pPr>
                <a:defRPr/>
              </a:pPr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84DE1-B5B1-4F8B-B7FB-81B0D600BE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3F440-603D-4D8C-A000-9EE44E46CEE9}" type="datetimeFigureOut">
              <a:rPr lang="ru-RU"/>
              <a:pPr>
                <a:defRPr/>
              </a:pPr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BADF9-590D-4C91-92AF-C7EFB93987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52B6B-3D1B-475D-A5B8-6CAB412E814F}" type="datetimeFigureOut">
              <a:rPr lang="ru-RU"/>
              <a:pPr>
                <a:defRPr/>
              </a:pPr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535F0-1D89-46E0-83C8-5A3C7A0BC1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8A4FF-6AA6-4E61-9D92-20895BA1FB88}" type="datetimeFigureOut">
              <a:rPr lang="ru-RU"/>
              <a:pPr>
                <a:defRPr/>
              </a:pPr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80FAB-83C6-4E93-9722-4334C3AC31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94598-D5C9-4198-B5B1-F8075635A496}" type="datetimeFigureOut">
              <a:rPr lang="ru-RU"/>
              <a:pPr>
                <a:defRPr/>
              </a:pPr>
              <a:t>18.02.2015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2DEA5-D420-4568-80A4-B55A32C20B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8E59E-B6BA-473A-938F-25C7F85B67CA}" type="datetimeFigureOut">
              <a:rPr lang="ru-RU"/>
              <a:pPr>
                <a:defRPr/>
              </a:pPr>
              <a:t>18.02.2015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1719F-89EA-46CD-A898-173BAB9443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C879E-1650-43ED-B0BF-EE7A74B8A5B3}" type="datetimeFigureOut">
              <a:rPr lang="ru-RU"/>
              <a:pPr>
                <a:defRPr/>
              </a:pPr>
              <a:t>18.02.2015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C8079-629E-4492-B5D4-049874378B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81FEA-26BE-41DA-A38E-2B59EA5E85C9}" type="datetimeFigureOut">
              <a:rPr lang="ru-RU"/>
              <a:pPr>
                <a:defRPr/>
              </a:pPr>
              <a:t>18.02.2015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0A393-ACCE-4EA4-BC81-268A49FF5F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FAE4B-19FF-46C4-8A30-18B443C12477}" type="datetimeFigureOut">
              <a:rPr lang="ru-RU"/>
              <a:pPr>
                <a:defRPr/>
              </a:pPr>
              <a:t>18.02.2015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00AF2-06D0-4A97-83CE-FCA66542A8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38D72-CA60-4AF6-9174-88B9732535F2}" type="datetimeFigureOut">
              <a:rPr lang="ru-RU"/>
              <a:pPr>
                <a:defRPr/>
              </a:pPr>
              <a:t>18.02.2015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EB8A9-ADE6-47E5-AD15-E0A3FB9131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1061590-FDEC-4C30-AE0B-CABF934AB108}" type="datetimeFigureOut">
              <a:rPr lang="ru-RU"/>
              <a:pPr>
                <a:defRPr/>
              </a:pPr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2A506A6-5E2B-42A2-8665-FB4701D8B8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Структурное подразделение государственного бюджетного общеобразовательного Учреждения Самарской области средней общеобразовательной школы №1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Большая Черниговка муниципального района </a:t>
            </a:r>
            <a:r>
              <a:rPr lang="ru-RU" sz="1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Большечерниговский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Самарской области, реализующее общеобразовательные программы дошкольного образования -Детский сад «Светлячок».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5" y="1341438"/>
            <a:ext cx="8143875" cy="2201862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dirty="0" smtClean="0">
                <a:solidFill>
                  <a:srgbClr val="002060"/>
                </a:solidFill>
              </a:rPr>
              <a:t>«</a:t>
            </a:r>
            <a:r>
              <a:rPr lang="ru-RU" sz="3600" b="1" i="1" dirty="0" smtClean="0">
                <a:solidFill>
                  <a:srgbClr val="002060"/>
                </a:solidFill>
              </a:rPr>
              <a:t>Развитие творческих способностей детей дошкольного возраста через нетрадиционные формы изобразительной деятельности»</a:t>
            </a:r>
            <a:endParaRPr lang="ru-RU" sz="3600" dirty="0" smtClean="0">
              <a:solidFill>
                <a:srgbClr val="00206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/>
              <a:t>Младшая группа</a:t>
            </a:r>
            <a:endParaRPr lang="ru-RU" sz="2800" dirty="0"/>
          </a:p>
        </p:txBody>
      </p:sp>
      <p:pic>
        <p:nvPicPr>
          <p:cNvPr id="5" name="Рисунок 4" descr="detskaya_ruka_v_kraskah_1920x1200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4714876" y="3786190"/>
            <a:ext cx="3857652" cy="2837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1" name="Picture 11" descr="a_37e68be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3854450"/>
            <a:ext cx="3449637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/>
          </p:cNvSpPr>
          <p:nvPr/>
        </p:nvSpPr>
        <p:spPr bwMode="auto">
          <a:xfrm>
            <a:off x="457200" y="274638"/>
            <a:ext cx="843597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4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/>
              </a:rPr>
              <a:t>Рисование пальчиком</a:t>
            </a:r>
          </a:p>
        </p:txBody>
      </p:sp>
      <p:pic>
        <p:nvPicPr>
          <p:cNvPr id="24579" name="Picture 6" descr="CIMG09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060575"/>
            <a:ext cx="4392612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7" descr="CIMG099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1989138"/>
            <a:ext cx="37465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лера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1619250" y="549275"/>
            <a:ext cx="5905500" cy="1008063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ru-RU" sz="3600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Рисуем манкой </a:t>
            </a:r>
            <a:endParaRPr lang="ru-RU" sz="3600" kern="10" spc="720" dirty="0">
              <a:ln w="9525">
                <a:noFill/>
                <a:round/>
                <a:headEnd/>
                <a:tailEnd/>
              </a:ln>
              <a:solidFill>
                <a:schemeClr val="folHlink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027" name="Picture 3" descr="C:\Users\лера\Desktop\CIMG13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08821"/>
            <a:ext cx="3168351" cy="47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лера\Desktop\CIMG13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08821"/>
            <a:ext cx="3240360" cy="47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21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5" descr="[WallpapersMania.nnm.ru]_vol126-03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WordArt 6"/>
          <p:cNvSpPr>
            <a:spLocks noChangeArrowheads="1" noChangeShapeType="1" noTextEdit="1"/>
          </p:cNvSpPr>
          <p:nvPr/>
        </p:nvSpPr>
        <p:spPr bwMode="auto">
          <a:xfrm>
            <a:off x="1331913" y="476250"/>
            <a:ext cx="7035800" cy="1143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Рисование ватной палочкой</a:t>
            </a:r>
          </a:p>
        </p:txBody>
      </p:sp>
      <p:pic>
        <p:nvPicPr>
          <p:cNvPr id="25604" name="Picture 7" descr="CIMG105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560" y="2095500"/>
            <a:ext cx="5112568" cy="3725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8" descr="CIMG105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584320" flipH="1">
            <a:off x="6626150" y="2615634"/>
            <a:ext cx="1735933" cy="2472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3" descr="[WallpapersMania.nnm.ru]_vol51-00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WordArt 6"/>
          <p:cNvSpPr>
            <a:spLocks noChangeArrowheads="1" noChangeShapeType="1" noTextEdit="1"/>
          </p:cNvSpPr>
          <p:nvPr/>
        </p:nvSpPr>
        <p:spPr bwMode="auto">
          <a:xfrm>
            <a:off x="1763713" y="549275"/>
            <a:ext cx="6048375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Оттиск пробкой</a:t>
            </a:r>
          </a:p>
        </p:txBody>
      </p:sp>
      <p:pic>
        <p:nvPicPr>
          <p:cNvPr id="26627" name="Picture 7" descr="CIMG10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2276475"/>
            <a:ext cx="3097212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WordArt 14"/>
          <p:cNvSpPr>
            <a:spLocks noChangeArrowheads="1" noChangeShapeType="1" noTextEdit="1"/>
          </p:cNvSpPr>
          <p:nvPr/>
        </p:nvSpPr>
        <p:spPr bwMode="auto">
          <a:xfrm>
            <a:off x="1258888" y="476250"/>
            <a:ext cx="7054850" cy="184467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4287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Тычковое рисование</a:t>
            </a:r>
          </a:p>
        </p:txBody>
      </p:sp>
      <p:pic>
        <p:nvPicPr>
          <p:cNvPr id="27651" name="Picture 15" descr="CIMG938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2565400"/>
            <a:ext cx="5688013" cy="379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3" descr="[WallpapersMania.nnm.ru]_vol51-00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6" descr="CIMG10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86738">
            <a:off x="1187450" y="2492375"/>
            <a:ext cx="2390775" cy="358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7" descr="21226429a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17056">
            <a:off x="5076825" y="3068638"/>
            <a:ext cx="3241675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WordArt 8"/>
          <p:cNvSpPr>
            <a:spLocks noChangeArrowheads="1" noChangeShapeType="1" noTextEdit="1"/>
          </p:cNvSpPr>
          <p:nvPr/>
        </p:nvSpPr>
        <p:spPr bwMode="auto">
          <a:xfrm>
            <a:off x="1258888" y="549275"/>
            <a:ext cx="6553200" cy="1439863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4287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Рисование мелками</a:t>
            </a:r>
          </a:p>
        </p:txBody>
      </p:sp>
    </p:spTree>
  </p:cSld>
  <p:clrMapOvr>
    <a:masterClrMapping/>
  </p:clrMapOvr>
  <p:transition spd="slow">
    <p:plus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Рисунок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5" descr="Рисунок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6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WordArt 6"/>
          <p:cNvSpPr>
            <a:spLocks noChangeArrowheads="1" noChangeShapeType="1" noTextEdit="1"/>
          </p:cNvSpPr>
          <p:nvPr/>
        </p:nvSpPr>
        <p:spPr bwMode="auto">
          <a:xfrm>
            <a:off x="1619250" y="549275"/>
            <a:ext cx="5905500" cy="1008063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ru-RU" sz="3600" kern="10" spc="720" dirty="0">
                <a:ln w="9525">
                  <a:noFill/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Печатание листьями</a:t>
            </a:r>
          </a:p>
        </p:txBody>
      </p:sp>
      <p:pic>
        <p:nvPicPr>
          <p:cNvPr id="29700" name="Picture 7" descr="Рисунок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80854">
            <a:off x="1042988" y="2205038"/>
            <a:ext cx="3144837" cy="422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лера\Desktop\CIMG11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882">
            <a:off x="5593840" y="2379239"/>
            <a:ext cx="2719469" cy="407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9" descr="D:\Program Files\Rjgbb\Documents and Settings\Admin\Рабочий стол\Портфель\с флешки март\картинки нетрад.рис\133173-1280x8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550862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FFFF00"/>
                </a:solidFill>
              </a:rPr>
              <a:t>Рекомендации педагогам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11188" y="981075"/>
            <a:ext cx="8147050" cy="4103688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ru-RU" sz="2400" b="1" i="1" dirty="0" smtClean="0">
                <a:solidFill>
                  <a:schemeClr val="bg1"/>
                </a:solidFill>
                <a:latin typeface="+mj-lt"/>
              </a:rPr>
              <a:t>используйте разные формы художественной деятельности: коллективное творчество, самостоятельную и игровую деятельность детей по освоению нетрадиционных техник изображения;</a:t>
            </a:r>
          </a:p>
          <a:p>
            <a:pPr eaLnBrk="1" fontAlgn="auto" hangingPunct="1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v"/>
              <a:defRPr/>
            </a:pPr>
            <a:endParaRPr lang="ru-RU" sz="2400" b="1" i="1" dirty="0" smtClean="0">
              <a:solidFill>
                <a:schemeClr val="bg1"/>
              </a:solidFill>
              <a:latin typeface="+mj-lt"/>
            </a:endParaRPr>
          </a:p>
          <a:p>
            <a:pPr eaLnBrk="1" fontAlgn="auto" hangingPunct="1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ru-RU" sz="2400" b="1" i="1" dirty="0" smtClean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2400" b="1" i="1" dirty="0" smtClean="0">
                <a:solidFill>
                  <a:schemeClr val="bg1"/>
                </a:solidFill>
              </a:rPr>
              <a:t>планировании занятий по изобразительной деятельности соблюдайте систему и преемственность использования нетрадиционных изобразительных техник, учитывая возрастные и индивидуальные способности детей;</a:t>
            </a:r>
          </a:p>
          <a:p>
            <a:pPr eaLnBrk="1" fontAlgn="auto" hangingPunct="1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v"/>
              <a:defRPr/>
            </a:pPr>
            <a:endParaRPr lang="ru-RU" sz="2400" b="1" i="1" dirty="0" smtClean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ru-RU" sz="2400" b="1" i="1" dirty="0" smtClean="0">
                <a:solidFill>
                  <a:schemeClr val="bg1"/>
                </a:solidFill>
              </a:rPr>
              <a:t>повышайте свой профессиональный уровень и мастерство через ознакомление, и овладение новыми нетрадиционными способами и приемами изображения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800" dirty="0">
              <a:latin typeface="+mj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EA77AF-6904-4BB0-98B3-C524398A52CF}" type="slidenum">
              <a:rPr lang="ru-RU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7" descr="D:\Program Files\Rjgbb\Documents and Settings\Admin\Рабочий стол\Портфель\с флешки март\картинки нетрад.рис\2009081808532840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8" y="-31750"/>
            <a:ext cx="9158288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406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FF00"/>
                </a:solidFill>
              </a:rPr>
              <a:t>Рекомендации родителям:</a:t>
            </a:r>
          </a:p>
        </p:txBody>
      </p:sp>
      <p:sp>
        <p:nvSpPr>
          <p:cNvPr id="27651" name="Содержимое 2"/>
          <p:cNvSpPr>
            <a:spLocks noGrp="1"/>
          </p:cNvSpPr>
          <p:nvPr>
            <p:ph sz="half" idx="1"/>
          </p:nvPr>
        </p:nvSpPr>
        <p:spPr>
          <a:xfrm>
            <a:off x="539750" y="765175"/>
            <a:ext cx="8353425" cy="467995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ru-RU" sz="1800" dirty="0" smtClean="0"/>
              <a:t>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 (карандаши, краски, кисти, фломастеры, восковые карандаши и т.д.) необходимо располагать в поле зрения малыша, чтобы у него возникло желание творить;</a:t>
            </a:r>
          </a:p>
          <a:p>
            <a:pPr eaLnBrk="1" fontAlgn="auto" hangingPunct="1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v"/>
              <a:defRPr/>
            </a:pPr>
            <a:endParaRPr lang="ru-RU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знакомьте его с окружающим миром вещей, живой и неживой природой, предметами изобразительного искусства, предлагайте  рисовать все, о чем ребенок любит говорить, и беседовать с ним обо всем, что он любит рисовать;</a:t>
            </a:r>
          </a:p>
          <a:p>
            <a:pPr eaLnBrk="1" fontAlgn="auto" hangingPunct="1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v"/>
              <a:defRPr/>
            </a:pPr>
            <a:endParaRPr lang="ru-RU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критикуйте ребенка и не торопите, наоборот, время от времени стимулируйте занятия ребенка рисованием;</a:t>
            </a:r>
          </a:p>
          <a:p>
            <a:pPr marL="0" indent="0" eaLnBrk="1" fontAlgn="auto" hangingPunct="1">
              <a:spcAft>
                <a:spcPts val="0"/>
              </a:spcAft>
              <a:buClr>
                <a:srgbClr val="FFFF00"/>
              </a:buClr>
              <a:buFont typeface="Wingdings 2" pitchFamily="18" charset="2"/>
              <a:buNone/>
              <a:defRPr/>
            </a:pP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хвалите своего ребёнка, помогайте ему, доверяйте ему,         ведь ваш ребёнок индивидуален!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800" b="1" dirty="0" smtClean="0"/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1800" dirty="0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AA00AC-F603-46CE-A747-DB277B15DFE6}" type="slidenum">
              <a:rPr lang="ru-RU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одзаголовок 4"/>
          <p:cNvSpPr>
            <a:spLocks noGrp="1"/>
          </p:cNvSpPr>
          <p:nvPr>
            <p:ph type="subTitle" idx="1"/>
          </p:nvPr>
        </p:nvSpPr>
        <p:spPr>
          <a:xfrm>
            <a:off x="827088" y="1412875"/>
            <a:ext cx="7854950" cy="1752600"/>
          </a:xfrm>
        </p:spPr>
        <p:txBody>
          <a:bodyPr/>
          <a:lstStyle/>
          <a:p>
            <a:pPr eaLnBrk="1" hangingPunct="1"/>
            <a:r>
              <a:rPr lang="ru-RU" sz="5400" b="1" smtClean="0">
                <a:solidFill>
                  <a:srgbClr val="FF0000"/>
                </a:solidFill>
              </a:rPr>
              <a:t>СПАСИБО ЗА ВНИМАНИЕ!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F90528-5D52-4F46-AD47-0702C6B858E7}" type="slidenum">
              <a:rPr lang="ru-RU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7" descr="[WallpapersMania.nnm.ru]_vol54-01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Содержимое 2"/>
          <p:cNvSpPr>
            <a:spLocks noGrp="1"/>
          </p:cNvSpPr>
          <p:nvPr>
            <p:ph idx="1"/>
          </p:nvPr>
        </p:nvSpPr>
        <p:spPr>
          <a:xfrm>
            <a:off x="323850" y="333375"/>
            <a:ext cx="6337300" cy="439261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3600" b="1" i="1" smtClean="0">
                <a:solidFill>
                  <a:srgbClr val="7030A0"/>
                </a:solidFill>
                <a:latin typeface="DoloresCyr Black"/>
                <a:ea typeface="Angsana New"/>
                <a:cs typeface="Angsana New"/>
              </a:rPr>
              <a:t>«… Это правда! </a:t>
            </a:r>
          </a:p>
          <a:p>
            <a:pPr eaLnBrk="1" hangingPunct="1">
              <a:buFont typeface="Arial" charset="0"/>
              <a:buNone/>
            </a:pPr>
            <a:r>
              <a:rPr lang="ru-RU" sz="3600" b="1" i="1" smtClean="0">
                <a:solidFill>
                  <a:srgbClr val="7030A0"/>
                </a:solidFill>
                <a:latin typeface="DoloresCyr Black"/>
                <a:ea typeface="Angsana New"/>
                <a:cs typeface="Angsana New"/>
              </a:rPr>
              <a:t>Ну чего же тут скрывать? </a:t>
            </a:r>
          </a:p>
          <a:p>
            <a:pPr eaLnBrk="1" hangingPunct="1">
              <a:buFont typeface="Arial" charset="0"/>
              <a:buNone/>
            </a:pPr>
            <a:r>
              <a:rPr lang="ru-RU" sz="3600" b="1" i="1" smtClean="0">
                <a:solidFill>
                  <a:srgbClr val="7030A0"/>
                </a:solidFill>
                <a:latin typeface="DoloresCyr Black"/>
                <a:ea typeface="Angsana New"/>
                <a:cs typeface="Angsana New"/>
              </a:rPr>
              <a:t>Дети любят, очень любят рисовать! </a:t>
            </a:r>
          </a:p>
          <a:p>
            <a:pPr eaLnBrk="1" hangingPunct="1">
              <a:buFont typeface="Arial" charset="0"/>
              <a:buNone/>
            </a:pPr>
            <a:r>
              <a:rPr lang="ru-RU" sz="3600" b="1" i="1" smtClean="0">
                <a:solidFill>
                  <a:srgbClr val="7030A0"/>
                </a:solidFill>
                <a:latin typeface="DoloresCyr Black"/>
                <a:ea typeface="Angsana New"/>
                <a:cs typeface="Angsana New"/>
              </a:rPr>
              <a:t>На бумаге, на асфальте, на стене. </a:t>
            </a:r>
          </a:p>
          <a:p>
            <a:pPr eaLnBrk="1" hangingPunct="1">
              <a:buFont typeface="Arial" charset="0"/>
              <a:buNone/>
            </a:pPr>
            <a:r>
              <a:rPr lang="ru-RU" sz="3600" b="1" i="1" smtClean="0">
                <a:solidFill>
                  <a:srgbClr val="7030A0"/>
                </a:solidFill>
                <a:latin typeface="DoloresCyr Black"/>
                <a:ea typeface="Angsana New"/>
                <a:cs typeface="Angsana New"/>
              </a:rPr>
              <a:t>И в трамвае на окне….»</a:t>
            </a:r>
            <a:r>
              <a:rPr lang="ru-RU" sz="3600" b="1" i="1" smtClean="0">
                <a:solidFill>
                  <a:srgbClr val="7030A0"/>
                </a:solidFill>
                <a:latin typeface="Segoe Print"/>
                <a:ea typeface="Angsana New"/>
                <a:cs typeface="Angsana New"/>
              </a:rPr>
              <a:t> </a:t>
            </a:r>
            <a:r>
              <a:rPr lang="ru-RU" b="1" i="1" smtClean="0">
                <a:solidFill>
                  <a:srgbClr val="7030A0"/>
                </a:solidFill>
                <a:latin typeface="Segoe Print"/>
                <a:ea typeface="Angsana New"/>
                <a:cs typeface="Angsana New"/>
              </a:rPr>
              <a:t>                        </a:t>
            </a:r>
          </a:p>
          <a:p>
            <a:pPr eaLnBrk="1" hangingPunct="1"/>
            <a:endParaRPr lang="ru-RU" smtClean="0"/>
          </a:p>
        </p:txBody>
      </p:sp>
      <p:pic>
        <p:nvPicPr>
          <p:cNvPr id="15364" name="Рисунок 4" descr="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0"/>
            <a:ext cx="4262438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2" descr="C:\Users\лера\Desktop\рисование нетрад. Фото\CIMG105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3284538"/>
            <a:ext cx="2513013" cy="333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oloresCyr Black" pitchFamily="82" charset="0"/>
              </a:rPr>
              <a:t>Рисование </a:t>
            </a:r>
            <a:b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oloresCyr Black" pitchFamily="82" charset="0"/>
              </a:rPr>
            </a:b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oloresCyr Black" pitchFamily="82" charset="0"/>
              </a:rPr>
              <a:t>с использованием нетрадиционной техники –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68350"/>
            <a:ext cx="8229600" cy="1114419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2C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>  это рисование направленное на  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2C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2C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> умение отходить от стандарта..</a:t>
            </a:r>
            <a:endParaRPr lang="ru-RU" dirty="0"/>
          </a:p>
        </p:txBody>
      </p:sp>
      <p:pic>
        <p:nvPicPr>
          <p:cNvPr id="16388" name="Picture 7" descr="CIMG938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2997200"/>
            <a:ext cx="4968875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500" y="142875"/>
            <a:ext cx="8229600" cy="785813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bg1"/>
                </a:solidFill>
              </a:rPr>
              <a:t>Осмысление окружающего мира через рисование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071670" y="5715016"/>
            <a:ext cx="4357718" cy="92869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</a:rPr>
              <a:t>Осмысление окружающего мира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28596" y="2500306"/>
            <a:ext cx="1214446" cy="257176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>
                <a:solidFill>
                  <a:schemeClr val="accent2">
                    <a:lumMod val="75000"/>
                  </a:schemeClr>
                </a:solidFill>
              </a:rPr>
              <a:t>Развивает зрение и движение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857356" y="2500306"/>
            <a:ext cx="1214446" cy="257176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>
                <a:solidFill>
                  <a:schemeClr val="accent2">
                    <a:lumMod val="75000"/>
                  </a:schemeClr>
                </a:solidFill>
              </a:rPr>
              <a:t>Конструирует зрительные образы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86116" y="2500306"/>
            <a:ext cx="1214446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>
                <a:solidFill>
                  <a:schemeClr val="accent2">
                    <a:lumMod val="75000"/>
                  </a:schemeClr>
                </a:solidFill>
              </a:rPr>
              <a:t>Помогает овладеть формами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14876" y="2500306"/>
            <a:ext cx="1214446" cy="25717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>
                <a:solidFill>
                  <a:schemeClr val="accent2">
                    <a:lumMod val="75000"/>
                  </a:schemeClr>
                </a:solidFill>
              </a:rPr>
              <a:t>Развивает чувственно-двигательную координацию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43636" y="2500306"/>
            <a:ext cx="1214446" cy="257176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>
                <a:solidFill>
                  <a:schemeClr val="accent2">
                    <a:lumMod val="75000"/>
                  </a:schemeClr>
                </a:solidFill>
              </a:rPr>
              <a:t>Помогает постичь свойства материалов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572396" y="2500306"/>
            <a:ext cx="1214446" cy="257176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>
                <a:solidFill>
                  <a:schemeClr val="accent2">
                    <a:lumMod val="75000"/>
                  </a:schemeClr>
                </a:solidFill>
              </a:rPr>
              <a:t>Обучает движениям, необходимым для тех или иных форм и линий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 rot="5400000">
            <a:off x="3821906" y="2107407"/>
            <a:ext cx="428625" cy="214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5400000">
            <a:off x="2643188" y="1928813"/>
            <a:ext cx="500062" cy="5000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0800000" flipV="1">
            <a:off x="1214438" y="1928813"/>
            <a:ext cx="1214437" cy="428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16200000" flipH="1">
            <a:off x="5072062" y="2071688"/>
            <a:ext cx="428625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6072188" y="2000250"/>
            <a:ext cx="571500" cy="357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6643688" y="1928813"/>
            <a:ext cx="1285875" cy="428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16200000" flipV="1">
            <a:off x="3607594" y="5250656"/>
            <a:ext cx="428625" cy="214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rot="5400000" flipH="1" flipV="1">
            <a:off x="4714875" y="5214938"/>
            <a:ext cx="428625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5500688" y="5214938"/>
            <a:ext cx="857250" cy="428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rot="10800000">
            <a:off x="2571750" y="5214938"/>
            <a:ext cx="571500" cy="3571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6357938" y="5214938"/>
            <a:ext cx="1214437" cy="428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rot="10800000">
            <a:off x="1357313" y="5214938"/>
            <a:ext cx="1000125" cy="428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Скругленный прямоугольник 5"/>
          <p:cNvSpPr/>
          <p:nvPr/>
        </p:nvSpPr>
        <p:spPr>
          <a:xfrm>
            <a:off x="2285984" y="1071546"/>
            <a:ext cx="4357718" cy="92869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</a:rPr>
              <a:t>Рисование</a:t>
            </a:r>
            <a:endParaRPr lang="ru-RU" sz="2400" b="0" dirty="0"/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Влияние рисования на развитие психических функций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4313" y="3429000"/>
            <a:ext cx="2071687" cy="135731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0" dirty="0"/>
              <a:t>Рисование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14688" y="3429000"/>
            <a:ext cx="2000250" cy="135731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0" dirty="0"/>
              <a:t>Психические функции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57950" y="1500174"/>
            <a:ext cx="2428892" cy="5715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Память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57950" y="2285992"/>
            <a:ext cx="2428892" cy="6334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Внимание</a:t>
            </a:r>
            <a:endParaRPr lang="ru-RU" b="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357938" y="5929313"/>
            <a:ext cx="2428875" cy="5619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/>
              <a:t>Речь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357938" y="5072063"/>
            <a:ext cx="2428875" cy="5715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/>
              <a:t>Воображение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357938" y="4143375"/>
            <a:ext cx="2428875" cy="6143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/>
              <a:t>Образное мышление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357938" y="3214688"/>
            <a:ext cx="2428875" cy="60483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/>
              <a:t>Логическое мышление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2428875" y="3929063"/>
            <a:ext cx="5715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5429250" y="4214813"/>
            <a:ext cx="714375" cy="214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5429250" y="3643313"/>
            <a:ext cx="714375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5429250" y="2928938"/>
            <a:ext cx="785813" cy="714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5400000" flipH="1" flipV="1">
            <a:off x="5072063" y="2214563"/>
            <a:ext cx="1357312" cy="7858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16200000" flipH="1">
            <a:off x="5429251" y="4500562"/>
            <a:ext cx="785812" cy="7858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16200000" flipH="1">
            <a:off x="5107782" y="5107781"/>
            <a:ext cx="1357312" cy="714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oloresCyr Black" pitchFamily="82" charset="0"/>
              </a:rPr>
              <a:t>Применение нетрадиционных техник изобразительной деятельности: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5" y="2143125"/>
            <a:ext cx="8229600" cy="45259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 fontScale="4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500" b="1" dirty="0" smtClean="0">
                <a:solidFill>
                  <a:srgbClr val="7030A0"/>
                </a:solidFill>
              </a:rPr>
              <a:t>способствует обогащению знаний и представлений детей о предметах и их использовании, материалах, их свойствах, способах применения;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4500" b="1" dirty="0" smtClean="0">
              <a:solidFill>
                <a:srgbClr val="7030A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500" b="1" dirty="0" smtClean="0">
                <a:solidFill>
                  <a:srgbClr val="DE2222"/>
                </a:solidFill>
              </a:rPr>
              <a:t>стимулирует положительную мотивацию у ребенка, вызывает радостное настроение, снимает страх перед процессом рисования;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4500" b="1" dirty="0" smtClean="0">
              <a:solidFill>
                <a:srgbClr val="DE2222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500" b="1" dirty="0" smtClean="0">
                <a:solidFill>
                  <a:srgbClr val="0000CC"/>
                </a:solidFill>
              </a:rPr>
              <a:t>дает возможность экспериментировать;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4500" b="1" dirty="0" smtClean="0">
              <a:solidFill>
                <a:srgbClr val="0000CC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500" b="1" dirty="0" smtClean="0">
                <a:solidFill>
                  <a:srgbClr val="660066"/>
                </a:solidFill>
              </a:rPr>
              <a:t>развивает тактильную чувствительность, </a:t>
            </a:r>
            <a:r>
              <a:rPr lang="ru-RU" sz="4500" b="1" dirty="0" err="1" smtClean="0">
                <a:solidFill>
                  <a:srgbClr val="660066"/>
                </a:solidFill>
              </a:rPr>
              <a:t>цветовосприятие</a:t>
            </a:r>
            <a:r>
              <a:rPr lang="ru-RU" sz="4500" b="1" dirty="0" smtClean="0">
                <a:solidFill>
                  <a:srgbClr val="660066"/>
                </a:solidFill>
              </a:rPr>
              <a:t>;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4500" b="1" dirty="0" smtClean="0">
              <a:solidFill>
                <a:srgbClr val="660066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500" b="1" dirty="0" smtClean="0">
                <a:solidFill>
                  <a:srgbClr val="00B050"/>
                </a:solidFill>
              </a:rPr>
              <a:t>способствует развитию зрительно-моторной координации;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4500" b="1" dirty="0" smtClean="0">
              <a:solidFill>
                <a:srgbClr val="00B05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500" b="1" dirty="0" smtClean="0">
                <a:solidFill>
                  <a:srgbClr val="FF0000"/>
                </a:solidFill>
              </a:rPr>
              <a:t>не утомляет дошкольников, повышает работоспособность;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4500" b="1" dirty="0" smtClean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500" b="1" dirty="0" smtClean="0">
                <a:solidFill>
                  <a:srgbClr val="7030A0"/>
                </a:solidFill>
              </a:rPr>
              <a:t>развивает нестандартность мышления, </a:t>
            </a:r>
            <a:r>
              <a:rPr lang="ru-RU" sz="4500" b="1" dirty="0" err="1" smtClean="0">
                <a:solidFill>
                  <a:srgbClr val="7030A0"/>
                </a:solidFill>
              </a:rPr>
              <a:t>раскрепощенность</a:t>
            </a:r>
            <a:r>
              <a:rPr lang="ru-RU" sz="4500" b="1" dirty="0" smtClean="0">
                <a:solidFill>
                  <a:srgbClr val="7030A0"/>
                </a:solidFill>
              </a:rPr>
              <a:t>, индивидуальность.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26" descr="[WallpapersMania.nnm.ru]_vol51-00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476672"/>
            <a:ext cx="6851104" cy="880626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hlink"/>
                </a:solidFill>
                <a:latin typeface="DoloresCyr Black" pitchFamily="82" charset="0"/>
              </a:rPr>
              <a:t> </a:t>
            </a:r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</a:rPr>
              <a:t>Нетрадиционные способы изображения в рисовании</a:t>
            </a:r>
            <a:endParaRPr lang="ru-RU" sz="2800" dirty="0" smtClean="0">
              <a:solidFill>
                <a:schemeClr val="tx2"/>
              </a:solidFill>
            </a:endParaRPr>
          </a:p>
        </p:txBody>
      </p:sp>
      <p:sp>
        <p:nvSpPr>
          <p:cNvPr id="23" name="Oval 11"/>
          <p:cNvSpPr>
            <a:spLocks noGrp="1" noChangeArrowheads="1"/>
          </p:cNvSpPr>
          <p:nvPr>
            <p:ph idx="1"/>
          </p:nvPr>
        </p:nvSpPr>
        <p:spPr>
          <a:xfrm>
            <a:off x="2051050" y="1484313"/>
            <a:ext cx="2952750" cy="57626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round/>
          </a:ln>
        </p:spPr>
        <p:txBody>
          <a:bodyPr wrap="none"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 smtClean="0"/>
              <a:t>Тампонирование</a:t>
            </a:r>
            <a:endParaRPr lang="ru-RU" sz="1800" b="1" dirty="0"/>
          </a:p>
        </p:txBody>
      </p:sp>
      <p:sp>
        <p:nvSpPr>
          <p:cNvPr id="14341" name="Oval 5"/>
          <p:cNvSpPr>
            <a:spLocks noChangeArrowheads="1"/>
          </p:cNvSpPr>
          <p:nvPr/>
        </p:nvSpPr>
        <p:spPr bwMode="auto">
          <a:xfrm>
            <a:off x="395288" y="2205038"/>
            <a:ext cx="4032250" cy="10080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>
              <a:latin typeface="Calibri" pitchFamily="34" charset="0"/>
            </a:endParaRPr>
          </a:p>
          <a:p>
            <a:pPr algn="ctr">
              <a:defRPr/>
            </a:pPr>
            <a:r>
              <a:rPr lang="ru-RU">
                <a:latin typeface="Calibri" pitchFamily="34" charset="0"/>
              </a:rPr>
              <a:t>Рисование пальцами</a:t>
            </a:r>
          </a:p>
          <a:p>
            <a:pPr algn="ctr">
              <a:defRPr/>
            </a:pPr>
            <a:r>
              <a:rPr lang="ru-RU">
                <a:latin typeface="Calibri" pitchFamily="34" charset="0"/>
              </a:rPr>
              <a:t> </a:t>
            </a:r>
          </a:p>
        </p:txBody>
      </p:sp>
      <p:sp>
        <p:nvSpPr>
          <p:cNvPr id="14342" name="Oval 6"/>
          <p:cNvSpPr>
            <a:spLocks noChangeArrowheads="1"/>
          </p:cNvSpPr>
          <p:nvPr/>
        </p:nvSpPr>
        <p:spPr bwMode="auto">
          <a:xfrm>
            <a:off x="5219700" y="1412875"/>
            <a:ext cx="3313113" cy="93662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1400"/>
              <a:t>Печатание листьями</a:t>
            </a:r>
          </a:p>
          <a:p>
            <a:pPr algn="ctr">
              <a:defRPr/>
            </a:pPr>
            <a:endParaRPr lang="ru-RU" sz="1400">
              <a:latin typeface="Calibri" pitchFamily="34" charset="0"/>
            </a:endParaRPr>
          </a:p>
        </p:txBody>
      </p:sp>
      <p:sp>
        <p:nvSpPr>
          <p:cNvPr id="14343" name="Oval 7"/>
          <p:cNvSpPr>
            <a:spLocks noChangeArrowheads="1"/>
          </p:cNvSpPr>
          <p:nvPr/>
        </p:nvSpPr>
        <p:spPr bwMode="auto">
          <a:xfrm>
            <a:off x="5867400" y="2565400"/>
            <a:ext cx="3097213" cy="100806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1400"/>
              <a:t>Тычковое рисование</a:t>
            </a:r>
          </a:p>
        </p:txBody>
      </p:sp>
      <p:sp>
        <p:nvSpPr>
          <p:cNvPr id="14344" name="Oval 8"/>
          <p:cNvSpPr>
            <a:spLocks noChangeArrowheads="1"/>
          </p:cNvSpPr>
          <p:nvPr/>
        </p:nvSpPr>
        <p:spPr bwMode="auto">
          <a:xfrm>
            <a:off x="323850" y="3357563"/>
            <a:ext cx="3168650" cy="10795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1600">
                <a:latin typeface="Calibri" pitchFamily="34" charset="0"/>
              </a:rPr>
              <a:t>Оттиск пробкой</a:t>
            </a:r>
          </a:p>
        </p:txBody>
      </p:sp>
      <p:sp>
        <p:nvSpPr>
          <p:cNvPr id="14345" name="Oval 9"/>
          <p:cNvSpPr>
            <a:spLocks noChangeArrowheads="1"/>
          </p:cNvSpPr>
          <p:nvPr/>
        </p:nvSpPr>
        <p:spPr bwMode="auto">
          <a:xfrm>
            <a:off x="6786563" y="4357688"/>
            <a:ext cx="2233612" cy="7191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1600"/>
              <a:t>Монотипия</a:t>
            </a:r>
          </a:p>
        </p:txBody>
      </p:sp>
      <p:sp>
        <p:nvSpPr>
          <p:cNvPr id="14347" name="Oval 11"/>
          <p:cNvSpPr>
            <a:spLocks noChangeArrowheads="1"/>
          </p:cNvSpPr>
          <p:nvPr/>
        </p:nvSpPr>
        <p:spPr bwMode="auto">
          <a:xfrm>
            <a:off x="971550" y="4941888"/>
            <a:ext cx="2232025" cy="50323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>
                <a:latin typeface="Calibri" pitchFamily="34" charset="0"/>
              </a:rPr>
              <a:t>Тиснение</a:t>
            </a:r>
          </a:p>
        </p:txBody>
      </p:sp>
      <p:sp>
        <p:nvSpPr>
          <p:cNvPr id="20490" name="Line 12"/>
          <p:cNvSpPr>
            <a:spLocks noChangeShapeType="1"/>
          </p:cNvSpPr>
          <p:nvPr/>
        </p:nvSpPr>
        <p:spPr bwMode="auto">
          <a:xfrm flipH="1">
            <a:off x="3132138" y="4292600"/>
            <a:ext cx="1368425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91" name="Line 14"/>
          <p:cNvSpPr>
            <a:spLocks noChangeShapeType="1"/>
          </p:cNvSpPr>
          <p:nvPr/>
        </p:nvSpPr>
        <p:spPr bwMode="auto">
          <a:xfrm>
            <a:off x="6084888" y="4292600"/>
            <a:ext cx="792162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92" name="Line 15"/>
          <p:cNvSpPr>
            <a:spLocks noChangeShapeType="1"/>
          </p:cNvSpPr>
          <p:nvPr/>
        </p:nvSpPr>
        <p:spPr bwMode="auto">
          <a:xfrm flipV="1">
            <a:off x="5940425" y="3500438"/>
            <a:ext cx="50323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93" name="Line 17"/>
          <p:cNvSpPr>
            <a:spLocks noChangeShapeType="1"/>
          </p:cNvSpPr>
          <p:nvPr/>
        </p:nvSpPr>
        <p:spPr bwMode="auto">
          <a:xfrm flipV="1">
            <a:off x="5219700" y="2276475"/>
            <a:ext cx="720725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94" name="Line 18"/>
          <p:cNvSpPr>
            <a:spLocks noChangeShapeType="1"/>
          </p:cNvSpPr>
          <p:nvPr/>
        </p:nvSpPr>
        <p:spPr bwMode="auto">
          <a:xfrm flipH="1" flipV="1">
            <a:off x="4067175" y="2997200"/>
            <a:ext cx="792163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95" name="Line 19"/>
          <p:cNvSpPr>
            <a:spLocks noChangeShapeType="1"/>
          </p:cNvSpPr>
          <p:nvPr/>
        </p:nvSpPr>
        <p:spPr bwMode="auto">
          <a:xfrm flipH="1" flipV="1">
            <a:off x="3348038" y="3860800"/>
            <a:ext cx="107950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55" name="Oval 20"/>
          <p:cNvSpPr>
            <a:spLocks noChangeArrowheads="1"/>
          </p:cNvSpPr>
          <p:nvPr/>
        </p:nvSpPr>
        <p:spPr bwMode="auto">
          <a:xfrm>
            <a:off x="6588125" y="5516563"/>
            <a:ext cx="2305050" cy="10810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1400">
              <a:latin typeface="Calibri" pitchFamily="34" charset="0"/>
            </a:endParaRPr>
          </a:p>
          <a:p>
            <a:pPr algn="ctr">
              <a:defRPr/>
            </a:pPr>
            <a:endParaRPr lang="ru-RU" sz="1400">
              <a:latin typeface="Calibri" pitchFamily="34" charset="0"/>
            </a:endParaRPr>
          </a:p>
          <a:p>
            <a:pPr algn="ctr">
              <a:defRPr/>
            </a:pPr>
            <a:r>
              <a:rPr lang="ru-RU" sz="1600">
                <a:latin typeface="Calibri" pitchFamily="34" charset="0"/>
              </a:rPr>
              <a:t>Рисование жесткой </a:t>
            </a:r>
          </a:p>
          <a:p>
            <a:pPr algn="ctr">
              <a:defRPr/>
            </a:pPr>
            <a:r>
              <a:rPr lang="ru-RU" sz="1600">
                <a:latin typeface="Calibri" pitchFamily="34" charset="0"/>
              </a:rPr>
              <a:t>полусухой</a:t>
            </a:r>
          </a:p>
          <a:p>
            <a:pPr algn="ctr">
              <a:defRPr/>
            </a:pPr>
            <a:r>
              <a:rPr lang="ru-RU" sz="1600">
                <a:latin typeface="Calibri" pitchFamily="34" charset="0"/>
              </a:rPr>
              <a:t>кистью</a:t>
            </a:r>
          </a:p>
          <a:p>
            <a:pPr algn="ctr">
              <a:defRPr/>
            </a:pPr>
            <a:endParaRPr lang="ru-RU" sz="1600">
              <a:latin typeface="Calibri" pitchFamily="34" charset="0"/>
            </a:endParaRPr>
          </a:p>
        </p:txBody>
      </p:sp>
      <p:sp>
        <p:nvSpPr>
          <p:cNvPr id="20497" name="Line 21"/>
          <p:cNvSpPr>
            <a:spLocks noChangeShapeType="1"/>
          </p:cNvSpPr>
          <p:nvPr/>
        </p:nvSpPr>
        <p:spPr bwMode="auto">
          <a:xfrm>
            <a:off x="5795963" y="4437063"/>
            <a:ext cx="1152525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57" name="Oval 23"/>
          <p:cNvSpPr>
            <a:spLocks noChangeArrowheads="1"/>
          </p:cNvSpPr>
          <p:nvPr/>
        </p:nvSpPr>
        <p:spPr bwMode="auto">
          <a:xfrm>
            <a:off x="755650" y="5589588"/>
            <a:ext cx="2447925" cy="100806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1600">
                <a:latin typeface="Calibri" pitchFamily="34" charset="0"/>
              </a:rPr>
              <a:t>Рисование ватной </a:t>
            </a:r>
          </a:p>
          <a:p>
            <a:pPr algn="ctr">
              <a:defRPr/>
            </a:pPr>
            <a:r>
              <a:rPr lang="ru-RU" sz="1600">
                <a:latin typeface="Calibri" pitchFamily="34" charset="0"/>
              </a:rPr>
              <a:t>палочкой </a:t>
            </a:r>
          </a:p>
        </p:txBody>
      </p:sp>
      <p:sp>
        <p:nvSpPr>
          <p:cNvPr id="20499" name="Line 24"/>
          <p:cNvSpPr>
            <a:spLocks noChangeShapeType="1"/>
          </p:cNvSpPr>
          <p:nvPr/>
        </p:nvSpPr>
        <p:spPr bwMode="auto">
          <a:xfrm flipH="1">
            <a:off x="3059113" y="4437063"/>
            <a:ext cx="1657350" cy="129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500" name="Line 13"/>
          <p:cNvSpPr>
            <a:spLocks noChangeShapeType="1"/>
          </p:cNvSpPr>
          <p:nvPr/>
        </p:nvSpPr>
        <p:spPr bwMode="auto">
          <a:xfrm flipH="1" flipV="1">
            <a:off x="4572000" y="1989138"/>
            <a:ext cx="504825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3357563" y="5786438"/>
            <a:ext cx="3230562" cy="92868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/>
          </a:p>
          <a:p>
            <a:pPr algn="ctr">
              <a:defRPr/>
            </a:pPr>
            <a:r>
              <a:rPr lang="ru-RU" sz="1400"/>
              <a:t>Рисование ладошками</a:t>
            </a:r>
            <a:r>
              <a:rPr lang="ru-RU" sz="1400" b="0"/>
              <a:t> </a:t>
            </a:r>
          </a:p>
          <a:p>
            <a:pPr algn="ctr">
              <a:defRPr/>
            </a:pPr>
            <a:endParaRPr lang="ru-RU" sz="1400">
              <a:latin typeface="Calibri" pitchFamily="34" charset="0"/>
            </a:endParaRPr>
          </a:p>
        </p:txBody>
      </p:sp>
      <p:sp>
        <p:nvSpPr>
          <p:cNvPr id="20502" name="Line 13"/>
          <p:cNvSpPr>
            <a:spLocks noChangeShapeType="1"/>
          </p:cNvSpPr>
          <p:nvPr/>
        </p:nvSpPr>
        <p:spPr bwMode="auto">
          <a:xfrm>
            <a:off x="5003800" y="4797425"/>
            <a:ext cx="73025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26" name="Oval 2"/>
          <p:cNvSpPr>
            <a:spLocks noChangeArrowheads="1"/>
          </p:cNvSpPr>
          <p:nvPr/>
        </p:nvSpPr>
        <p:spPr bwMode="auto">
          <a:xfrm>
            <a:off x="3929063" y="3214688"/>
            <a:ext cx="2281237" cy="1550987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ABF8F"/>
            </a:solidFill>
            <a:round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ru-RU" sz="1400" dirty="0">
                <a:latin typeface="+mn-lt"/>
                <a:cs typeface="Arial" pitchFamily="34" charset="0"/>
              </a:rPr>
              <a:t>Нетрадиционные техники изобразительной  деятельности</a:t>
            </a:r>
          </a:p>
          <a:p>
            <a:pPr>
              <a:defRPr/>
            </a:pPr>
            <a:endParaRPr lang="ru-RU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04" name="TextBox 27"/>
          <p:cNvSpPr txBox="1">
            <a:spLocks noChangeArrowheads="1"/>
          </p:cNvSpPr>
          <p:nvPr/>
        </p:nvSpPr>
        <p:spPr bwMode="auto">
          <a:xfrm>
            <a:off x="4857750" y="607218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b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2" descr="002.jpg"/>
          <p:cNvPicPr>
            <a:picLocks noGrp="1" noChangeAspect="1"/>
          </p:cNvPicPr>
          <p:nvPr>
            <p:ph sz="half" idx="4294967295"/>
          </p:nvPr>
        </p:nvPicPr>
        <p:blipFill>
          <a:blip r:embed="rId3" cstate="email"/>
          <a:stretch>
            <a:fillRect/>
          </a:stretch>
        </p:blipFill>
        <p:spPr>
          <a:xfrm>
            <a:off x="255865" y="2494895"/>
            <a:ext cx="2580393" cy="3592889"/>
          </a:xfrm>
          <a:effectLst>
            <a:softEdge rad="112500"/>
          </a:effectLst>
        </p:spPr>
      </p:pic>
      <p:sp>
        <p:nvSpPr>
          <p:cNvPr id="22531" name="WordArt 6"/>
          <p:cNvSpPr>
            <a:spLocks noChangeArrowheads="1" noChangeShapeType="1" noTextEdit="1"/>
          </p:cNvSpPr>
          <p:nvPr/>
        </p:nvSpPr>
        <p:spPr bwMode="auto">
          <a:xfrm>
            <a:off x="1547813" y="476250"/>
            <a:ext cx="6192837" cy="158432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Рисование ладошками</a:t>
            </a:r>
          </a:p>
        </p:txBody>
      </p:sp>
      <p:pic>
        <p:nvPicPr>
          <p:cNvPr id="22532" name="Picture 7" descr="CIMG106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0" y="3213100"/>
            <a:ext cx="237648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8" descr="CIMG106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6688" y="2636838"/>
            <a:ext cx="2354262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3" descr="[WallpapersMania.nnm.ru]_vol51-00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7" descr="CIMG10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27886">
            <a:off x="395288" y="1989138"/>
            <a:ext cx="4319587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8" descr="CIMG10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78806">
            <a:off x="5219700" y="4076700"/>
            <a:ext cx="3600450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WordArt 9"/>
          <p:cNvSpPr>
            <a:spLocks noChangeArrowheads="1" noChangeShapeType="1" noTextEdit="1"/>
          </p:cNvSpPr>
          <p:nvPr/>
        </p:nvSpPr>
        <p:spPr bwMode="auto">
          <a:xfrm>
            <a:off x="1258888" y="476250"/>
            <a:ext cx="6481762" cy="1008063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ru-RU" sz="3600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Рисование </a:t>
            </a:r>
            <a:r>
              <a:rPr lang="ru-RU" sz="3600" kern="10" dirty="0" smtClean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ватным тампоном</a:t>
            </a:r>
            <a:endParaRPr lang="ru-RU" sz="3600" kern="10" dirty="0">
              <a:ln w="9525">
                <a:round/>
                <a:headEnd/>
                <a:tailEnd/>
              </a:ln>
              <a:solidFill>
                <a:srgbClr val="FFFF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зентация нетрад рисова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36F49AF-1D87-48F1-8DA1-7EA3423163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Прзентация нетрад рисование</Template>
  <TotalTime>38</TotalTime>
  <Words>443</Words>
  <Application>Microsoft Office PowerPoint</Application>
  <PresentationFormat>Экран (4:3)</PresentationFormat>
  <Paragraphs>89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Прзентация нетрад рисование</vt:lpstr>
      <vt:lpstr>Структурное подразделение государственного бюджетного общеобразовательного Учреждения Самарской области средней общеобразовательной школы №1 с. Большая Черниговка муниципального района Большечерниговский Самарской области, реализующее общеобразовательные программы дошкольного образования -Детский сад «Светлячок». </vt:lpstr>
      <vt:lpstr>Презентация PowerPoint</vt:lpstr>
      <vt:lpstr>Рисование  с использованием нетрадиционной техники – </vt:lpstr>
      <vt:lpstr>Осмысление окружающего мира через рисование</vt:lpstr>
      <vt:lpstr>Влияние рисования на развитие психических функций</vt:lpstr>
      <vt:lpstr>Применение нетрадиционных техник изобразительной деятельности:</vt:lpstr>
      <vt:lpstr> Нетрадиционные способы изображения в рисовании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Рекомендации педагогам</vt:lpstr>
      <vt:lpstr>Рекомендации родителям: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Структурное подразделение государственного бюджетного общеобразовательного Учреждения Самарской области средней общеобразовательной школы №1 с. Большая Черниговка муниципального района Большечерниговский Самарской области, реализующее общеобразовательные программы дошкольного образования -Детский сад «Светлячок».</dc:title>
  <dc:creator>лера</dc:creator>
  <cp:lastModifiedBy>лера</cp:lastModifiedBy>
  <cp:revision>7</cp:revision>
  <dcterms:created xsi:type="dcterms:W3CDTF">2014-11-04T10:00:56Z</dcterms:created>
  <dcterms:modified xsi:type="dcterms:W3CDTF">2015-02-18T10:49:53Z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TC300079979990</vt:lpwstr>
  </property>
</Properties>
</file>